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7" r:id="rId3"/>
    <p:sldId id="258" r:id="rId4"/>
    <p:sldId id="264" r:id="rId5"/>
    <p:sldId id="259" r:id="rId6"/>
    <p:sldId id="260" r:id="rId7"/>
    <p:sldId id="261" r:id="rId8"/>
    <p:sldId id="262" r:id="rId9"/>
    <p:sldId id="263" r:id="rId10"/>
    <p:sldId id="265" r:id="rId11"/>
    <p:sldId id="266" r:id="rId12"/>
    <p:sldId id="267" r:id="rId13"/>
    <p:sldId id="268" r:id="rId14"/>
    <p:sldId id="270" r:id="rId15"/>
    <p:sldId id="271" r:id="rId16"/>
    <p:sldId id="272" r:id="rId17"/>
    <p:sldId id="269" r:id="rId18"/>
    <p:sldId id="273" r:id="rId19"/>
    <p:sldId id="275" r:id="rId20"/>
    <p:sldId id="276" r:id="rId21"/>
    <p:sldId id="277" r:id="rId22"/>
    <p:sldId id="274" r:id="rId23"/>
    <p:sldId id="27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3" autoAdjust="0"/>
    <p:restoredTop sz="94660"/>
  </p:normalViewPr>
  <p:slideViewPr>
    <p:cSldViewPr snapToGrid="0">
      <p:cViewPr varScale="1">
        <p:scale>
          <a:sx n="96" d="100"/>
          <a:sy n="96" d="100"/>
        </p:scale>
        <p:origin x="176" y="8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jpeg>
</file>

<file path=ppt/media/image15.png>
</file>

<file path=ppt/media/image16.jpeg>
</file>

<file path=ppt/media/image17.jpe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62D817-3772-4D5D-BA66-4B89F557AAB5}" type="datetimeFigureOut">
              <a:rPr lang="en-US" smtClean="0"/>
              <a:t>5/20/22</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E72F029A-2F4D-4CE8-BF3F-DCFE861337A4}"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22209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62D817-3772-4D5D-BA66-4B89F557AAB5}" type="datetimeFigureOut">
              <a:rPr lang="en-US" smtClean="0"/>
              <a:t>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2F029A-2F4D-4CE8-BF3F-DCFE861337A4}"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75483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62D817-3772-4D5D-BA66-4B89F557AAB5}" type="datetimeFigureOut">
              <a:rPr lang="en-US" smtClean="0"/>
              <a:t>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2F029A-2F4D-4CE8-BF3F-DCFE861337A4}"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47160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62D817-3772-4D5D-BA66-4B89F557AAB5}" type="datetimeFigureOut">
              <a:rPr lang="en-US" smtClean="0"/>
              <a:t>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2F029A-2F4D-4CE8-BF3F-DCFE861337A4}"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640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62D817-3772-4D5D-BA66-4B89F557AAB5}" type="datetimeFigureOut">
              <a:rPr lang="en-US" smtClean="0"/>
              <a:t>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2F029A-2F4D-4CE8-BF3F-DCFE861337A4}"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92884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A62D817-3772-4D5D-BA66-4B89F557AAB5}" type="datetimeFigureOut">
              <a:rPr lang="en-US" smtClean="0"/>
              <a:t>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2F029A-2F4D-4CE8-BF3F-DCFE861337A4}"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10695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62D817-3772-4D5D-BA66-4B89F557AAB5}" type="datetimeFigureOut">
              <a:rPr lang="en-US" smtClean="0"/>
              <a:t>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2F029A-2F4D-4CE8-BF3F-DCFE861337A4}"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24481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A62D817-3772-4D5D-BA66-4B89F557AAB5}" type="datetimeFigureOut">
              <a:rPr lang="en-US" smtClean="0"/>
              <a:t>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2F029A-2F4D-4CE8-BF3F-DCFE861337A4}"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60491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62D817-3772-4D5D-BA66-4B89F557AAB5}" type="datetimeFigureOut">
              <a:rPr lang="en-US" smtClean="0"/>
              <a:t>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72F029A-2F4D-4CE8-BF3F-DCFE861337A4}" type="slidenum">
              <a:rPr lang="en-US" smtClean="0"/>
              <a:t>‹#›</a:t>
            </a:fld>
            <a:endParaRPr lang="en-US"/>
          </a:p>
        </p:txBody>
      </p:sp>
    </p:spTree>
    <p:extLst>
      <p:ext uri="{BB962C8B-B14F-4D97-AF65-F5344CB8AC3E}">
        <p14:creationId xmlns:p14="http://schemas.microsoft.com/office/powerpoint/2010/main" val="3417103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62D817-3772-4D5D-BA66-4B89F557AAB5}" type="datetimeFigureOut">
              <a:rPr lang="en-US" smtClean="0"/>
              <a:t>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2F029A-2F4D-4CE8-BF3F-DCFE861337A4}"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82858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6A62D817-3772-4D5D-BA66-4B89F557AAB5}" type="datetimeFigureOut">
              <a:rPr lang="en-US" smtClean="0"/>
              <a:t>5/20/22</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E72F029A-2F4D-4CE8-BF3F-DCFE861337A4}"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807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A62D817-3772-4D5D-BA66-4B89F557AAB5}" type="datetimeFigureOut">
              <a:rPr lang="en-US" smtClean="0"/>
              <a:t>5/20/22</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E72F029A-2F4D-4CE8-BF3F-DCFE861337A4}"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260580"/>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kaggle.com/datasets/shivkumarganesh/tinder-google-play-store-review" TargetMode="External"/><Relationship Id="rId7" Type="http://schemas.openxmlformats.org/officeDocument/2006/relationships/hyperlink" Target="https://www.alphavantage.co/" TargetMode="External"/><Relationship Id="rId2" Type="http://schemas.openxmlformats.org/officeDocument/2006/relationships/hyperlink" Target="https://www.kaggle.com/datasets/andrewmvd/okcupid-profiles" TargetMode="External"/><Relationship Id="rId1" Type="http://schemas.openxmlformats.org/officeDocument/2006/relationships/slideLayout" Target="../slideLayouts/slideLayout2.xml"/><Relationship Id="rId6" Type="http://schemas.openxmlformats.org/officeDocument/2006/relationships/hyperlink" Target="https://www.kaggle.com/datasets/benroshan/tinder-millennial-match-rate" TargetMode="External"/><Relationship Id="rId5" Type="http://schemas.openxmlformats.org/officeDocument/2006/relationships/hyperlink" Target="https://www.kaggle.com/datasets/shivkumarganesh/okcupid-google-play-store-reviews" TargetMode="External"/><Relationship Id="rId4" Type="http://schemas.openxmlformats.org/officeDocument/2006/relationships/hyperlink" Target="https://www.kaggle.com/datasets/shivkumarganesh/hinge-google-play-store-review"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1028" name="Picture 4" descr="The 17 Best Dating Apps of 2022 for all Your Love (or Lust) Goals – PureWow">
            <a:extLst>
              <a:ext uri="{FF2B5EF4-FFF2-40B4-BE49-F238E27FC236}">
                <a16:creationId xmlns:a16="http://schemas.microsoft.com/office/drawing/2014/main" id="{64951080-EE06-ED0C-992A-F020F9E8A17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153" t="3124" r="1" b="5968"/>
          <a:stretch/>
        </p:blipFill>
        <p:spPr bwMode="auto">
          <a:xfrm>
            <a:off x="2" y="10"/>
            <a:ext cx="12191695"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6A0FFA78-985C-4F50-B21A-77045C7DF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6" y="3064931"/>
            <a:ext cx="8295215"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340514-6316-B012-A177-9EE68491C29A}"/>
              </a:ext>
            </a:extLst>
          </p:cNvPr>
          <p:cNvSpPr>
            <a:spLocks noGrp="1"/>
          </p:cNvSpPr>
          <p:nvPr>
            <p:ph type="ctrTitle"/>
          </p:nvPr>
        </p:nvSpPr>
        <p:spPr>
          <a:xfrm>
            <a:off x="4065511" y="3236470"/>
            <a:ext cx="6832500" cy="1252601"/>
          </a:xfrm>
        </p:spPr>
        <p:txBody>
          <a:bodyPr>
            <a:normAutofit/>
          </a:bodyPr>
          <a:lstStyle/>
          <a:p>
            <a:r>
              <a:rPr lang="en-US" sz="4100" b="1" i="0">
                <a:solidFill>
                  <a:srgbClr val="FFFFFE"/>
                </a:solidFill>
                <a:effectLst/>
                <a:latin typeface="-apple-system"/>
              </a:rPr>
              <a:t>Exploratory Analysis of Dating Applications</a:t>
            </a:r>
            <a:endParaRPr lang="en-US" sz="4100">
              <a:solidFill>
                <a:srgbClr val="FFFFFE"/>
              </a:solidFill>
            </a:endParaRPr>
          </a:p>
        </p:txBody>
      </p:sp>
      <p:sp>
        <p:nvSpPr>
          <p:cNvPr id="3" name="Subtitle 2">
            <a:extLst>
              <a:ext uri="{FF2B5EF4-FFF2-40B4-BE49-F238E27FC236}">
                <a16:creationId xmlns:a16="http://schemas.microsoft.com/office/drawing/2014/main" id="{AF59A24E-1211-9561-FABE-91F573C5C3E3}"/>
              </a:ext>
            </a:extLst>
          </p:cNvPr>
          <p:cNvSpPr>
            <a:spLocks noGrp="1"/>
          </p:cNvSpPr>
          <p:nvPr>
            <p:ph type="subTitle" idx="1"/>
          </p:nvPr>
        </p:nvSpPr>
        <p:spPr>
          <a:xfrm>
            <a:off x="4065511" y="4669144"/>
            <a:ext cx="6832499" cy="716529"/>
          </a:xfrm>
        </p:spPr>
        <p:txBody>
          <a:bodyPr>
            <a:normAutofit/>
          </a:bodyPr>
          <a:lstStyle/>
          <a:p>
            <a:r>
              <a:rPr lang="en-US" sz="1600" b="1" i="0">
                <a:solidFill>
                  <a:srgbClr val="FFFFFE"/>
                </a:solidFill>
                <a:effectLst/>
                <a:latin typeface="-apple-system"/>
              </a:rPr>
              <a:t>Team Members: Ramiro Cervantes, Paola Moreno, Estela Perez</a:t>
            </a:r>
          </a:p>
        </p:txBody>
      </p:sp>
      <p:cxnSp>
        <p:nvCxnSpPr>
          <p:cNvPr id="75" name="Straight Connector 74">
            <a:extLst>
              <a:ext uri="{FF2B5EF4-FFF2-40B4-BE49-F238E27FC236}">
                <a16:creationId xmlns:a16="http://schemas.microsoft.com/office/drawing/2014/main" id="{65409EC7-69B1-45CC-8FB7-1964C1AB67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509" y="4666480"/>
            <a:ext cx="6832499" cy="0"/>
          </a:xfrm>
          <a:prstGeom prst="line">
            <a:avLst/>
          </a:prstGeom>
          <a:ln w="31750">
            <a:solidFill>
              <a:srgbClr val="FF401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90365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4" name="Content Placeholder 3">
            <a:extLst>
              <a:ext uri="{FF2B5EF4-FFF2-40B4-BE49-F238E27FC236}">
                <a16:creationId xmlns:a16="http://schemas.microsoft.com/office/drawing/2014/main" id="{9B8DE609-B231-13B0-271E-BBE252695C5A}"/>
              </a:ext>
            </a:extLst>
          </p:cNvPr>
          <p:cNvPicPr>
            <a:picLocks noGrp="1" noChangeAspect="1"/>
          </p:cNvPicPr>
          <p:nvPr>
            <p:ph idx="1"/>
          </p:nvPr>
        </p:nvPicPr>
        <p:blipFill rotWithShape="1">
          <a:blip r:embed="rId3"/>
          <a:srcRect r="3"/>
          <a:stretch/>
        </p:blipFill>
        <p:spPr>
          <a:xfrm>
            <a:off x="20" y="10"/>
            <a:ext cx="12191675" cy="6857990"/>
          </a:xfrm>
          <a:prstGeom prst="rect">
            <a:avLst/>
          </a:prstGeom>
        </p:spPr>
      </p:pic>
      <p:sp>
        <p:nvSpPr>
          <p:cNvPr id="17" name="Rectangle 16">
            <a:extLst>
              <a:ext uri="{FF2B5EF4-FFF2-40B4-BE49-F238E27FC236}">
                <a16:creationId xmlns:a16="http://schemas.microsoft.com/office/drawing/2014/main" id="{C2168411-10C8-4F22-AD80-4F467066AF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7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FDD6C9-F02F-7F8E-7254-D91E1ADC8822}"/>
              </a:ext>
            </a:extLst>
          </p:cNvPr>
          <p:cNvSpPr>
            <a:spLocks noGrp="1"/>
          </p:cNvSpPr>
          <p:nvPr>
            <p:ph type="title"/>
          </p:nvPr>
        </p:nvSpPr>
        <p:spPr>
          <a:xfrm>
            <a:off x="807512" y="5239131"/>
            <a:ext cx="5279490" cy="960087"/>
          </a:xfrm>
        </p:spPr>
        <p:txBody>
          <a:bodyPr vert="horz" lIns="91440" tIns="45720" rIns="91440" bIns="45720" rtlCol="0" anchor="t">
            <a:normAutofit/>
          </a:bodyPr>
          <a:lstStyle/>
          <a:p>
            <a:pPr algn="r"/>
            <a:r>
              <a:rPr lang="en-US" sz="2000">
                <a:solidFill>
                  <a:srgbClr val="FFFFFE"/>
                </a:solidFill>
              </a:rPr>
              <a:t>When comparing OkCupid, Tinder, and Hinge, which app is the best rated?</a:t>
            </a:r>
          </a:p>
        </p:txBody>
      </p:sp>
      <p:cxnSp>
        <p:nvCxnSpPr>
          <p:cNvPr id="19" name="Straight Connector 18">
            <a:extLst>
              <a:ext uri="{FF2B5EF4-FFF2-40B4-BE49-F238E27FC236}">
                <a16:creationId xmlns:a16="http://schemas.microsoft.com/office/drawing/2014/main" id="{676E868E-2D30-43CC-AAD1-727A709BE5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7511" y="5073596"/>
            <a:ext cx="5283196" cy="0"/>
          </a:xfrm>
          <a:prstGeom prst="line">
            <a:avLst/>
          </a:prstGeom>
          <a:ln w="31750">
            <a:solidFill>
              <a:srgbClr val="FFF54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665146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8FB33-3184-5CDD-55A9-3EE040D1CDD9}"/>
              </a:ext>
            </a:extLst>
          </p:cNvPr>
          <p:cNvSpPr>
            <a:spLocks noGrp="1"/>
          </p:cNvSpPr>
          <p:nvPr>
            <p:ph type="title"/>
          </p:nvPr>
        </p:nvSpPr>
        <p:spPr/>
        <p:txBody>
          <a:bodyPr>
            <a:normAutofit/>
          </a:bodyPr>
          <a:lstStyle/>
          <a:p>
            <a:pPr algn="ctr"/>
            <a:r>
              <a:rPr lang="en-US" b="1" i="0" dirty="0">
                <a:effectLst/>
                <a:latin typeface="-apple-system"/>
              </a:rPr>
              <a:t>(1-5) Star ratings form the Google Play Store reviews as of May 2022</a:t>
            </a:r>
            <a:endParaRPr lang="en-US" dirty="0"/>
          </a:p>
        </p:txBody>
      </p:sp>
      <p:pic>
        <p:nvPicPr>
          <p:cNvPr id="4" name="Content Placeholder 3">
            <a:extLst>
              <a:ext uri="{FF2B5EF4-FFF2-40B4-BE49-F238E27FC236}">
                <a16:creationId xmlns:a16="http://schemas.microsoft.com/office/drawing/2014/main" id="{6E5B6CE9-BB29-0D00-221F-C416954E368D}"/>
              </a:ext>
            </a:extLst>
          </p:cNvPr>
          <p:cNvPicPr>
            <a:picLocks noGrp="1" noChangeAspect="1"/>
          </p:cNvPicPr>
          <p:nvPr>
            <p:ph idx="1"/>
          </p:nvPr>
        </p:nvPicPr>
        <p:blipFill>
          <a:blip r:embed="rId2"/>
          <a:stretch>
            <a:fillRect/>
          </a:stretch>
        </p:blipFill>
        <p:spPr>
          <a:xfrm>
            <a:off x="518311" y="2252869"/>
            <a:ext cx="4978028" cy="3318685"/>
          </a:xfrm>
          <a:prstGeom prst="rect">
            <a:avLst/>
          </a:prstGeom>
        </p:spPr>
      </p:pic>
      <p:pic>
        <p:nvPicPr>
          <p:cNvPr id="5" name="Picture 4">
            <a:extLst>
              <a:ext uri="{FF2B5EF4-FFF2-40B4-BE49-F238E27FC236}">
                <a16:creationId xmlns:a16="http://schemas.microsoft.com/office/drawing/2014/main" id="{CDA5722A-E067-53F8-E009-92560710916B}"/>
              </a:ext>
            </a:extLst>
          </p:cNvPr>
          <p:cNvPicPr>
            <a:picLocks noChangeAspect="1"/>
          </p:cNvPicPr>
          <p:nvPr/>
        </p:nvPicPr>
        <p:blipFill>
          <a:blip r:embed="rId3"/>
          <a:stretch>
            <a:fillRect/>
          </a:stretch>
        </p:blipFill>
        <p:spPr>
          <a:xfrm>
            <a:off x="3718711" y="2252869"/>
            <a:ext cx="4978028" cy="3318685"/>
          </a:xfrm>
          <a:prstGeom prst="rect">
            <a:avLst/>
          </a:prstGeom>
        </p:spPr>
      </p:pic>
      <p:pic>
        <p:nvPicPr>
          <p:cNvPr id="6" name="Picture 5">
            <a:extLst>
              <a:ext uri="{FF2B5EF4-FFF2-40B4-BE49-F238E27FC236}">
                <a16:creationId xmlns:a16="http://schemas.microsoft.com/office/drawing/2014/main" id="{0ACC3C22-5A72-EC0E-9155-47FD5C8015B2}"/>
              </a:ext>
            </a:extLst>
          </p:cNvPr>
          <p:cNvPicPr>
            <a:picLocks noChangeAspect="1"/>
          </p:cNvPicPr>
          <p:nvPr/>
        </p:nvPicPr>
        <p:blipFill>
          <a:blip r:embed="rId4"/>
          <a:stretch>
            <a:fillRect/>
          </a:stretch>
        </p:blipFill>
        <p:spPr>
          <a:xfrm>
            <a:off x="6919111" y="2252869"/>
            <a:ext cx="4978028" cy="3318685"/>
          </a:xfrm>
          <a:prstGeom prst="rect">
            <a:avLst/>
          </a:prstGeom>
        </p:spPr>
      </p:pic>
    </p:spTree>
    <p:extLst>
      <p:ext uri="{BB962C8B-B14F-4D97-AF65-F5344CB8AC3E}">
        <p14:creationId xmlns:p14="http://schemas.microsoft.com/office/powerpoint/2010/main" val="11369677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4267F-A52D-27CD-9482-730A43E02A82}"/>
              </a:ext>
            </a:extLst>
          </p:cNvPr>
          <p:cNvSpPr>
            <a:spLocks noGrp="1"/>
          </p:cNvSpPr>
          <p:nvPr>
            <p:ph type="title"/>
          </p:nvPr>
        </p:nvSpPr>
        <p:spPr/>
        <p:txBody>
          <a:bodyPr/>
          <a:lstStyle/>
          <a:p>
            <a:pPr algn="ctr"/>
            <a:r>
              <a:rPr lang="en-US" b="1" i="0" dirty="0">
                <a:effectLst/>
                <a:latin typeface="-apple-system"/>
              </a:rPr>
              <a:t>Comparison of all three total app reviews</a:t>
            </a:r>
            <a:endParaRPr lang="en-US" dirty="0"/>
          </a:p>
        </p:txBody>
      </p:sp>
      <p:pic>
        <p:nvPicPr>
          <p:cNvPr id="4" name="Content Placeholder 3">
            <a:extLst>
              <a:ext uri="{FF2B5EF4-FFF2-40B4-BE49-F238E27FC236}">
                <a16:creationId xmlns:a16="http://schemas.microsoft.com/office/drawing/2014/main" id="{47B4EFB1-6355-80D8-1A5A-3319265DBCBB}"/>
              </a:ext>
            </a:extLst>
          </p:cNvPr>
          <p:cNvPicPr>
            <a:picLocks noGrp="1" noChangeAspect="1"/>
          </p:cNvPicPr>
          <p:nvPr>
            <p:ph idx="1"/>
          </p:nvPr>
        </p:nvPicPr>
        <p:blipFill>
          <a:blip r:embed="rId2"/>
          <a:stretch>
            <a:fillRect/>
          </a:stretch>
        </p:blipFill>
        <p:spPr>
          <a:xfrm>
            <a:off x="3123015" y="1698073"/>
            <a:ext cx="5945970" cy="4459478"/>
          </a:xfrm>
          <a:prstGeom prst="rect">
            <a:avLst/>
          </a:prstGeom>
        </p:spPr>
      </p:pic>
    </p:spTree>
    <p:extLst>
      <p:ext uri="{BB962C8B-B14F-4D97-AF65-F5344CB8AC3E}">
        <p14:creationId xmlns:p14="http://schemas.microsoft.com/office/powerpoint/2010/main" val="30317049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3" name="Picture 72">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5" name="Straight Connector 74">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3074" name="Picture 2" descr="Leave and Stay As a Choice - Pictured As Words Leave, Stay on Doors To Show  that Leave and Stay are Opposite Options while Making Stock Illustration -  Illustration of analogy, door: 187473418">
            <a:extLst>
              <a:ext uri="{FF2B5EF4-FFF2-40B4-BE49-F238E27FC236}">
                <a16:creationId xmlns:a16="http://schemas.microsoft.com/office/drawing/2014/main" id="{5CF18925-E5FE-5994-B7FE-586A20CC9EE4}"/>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279" r="5501"/>
          <a:stretch/>
        </p:blipFill>
        <p:spPr bwMode="auto">
          <a:xfrm>
            <a:off x="20" y="10"/>
            <a:ext cx="12191675" cy="6857990"/>
          </a:xfrm>
          <a:prstGeom prst="rect">
            <a:avLst/>
          </a:prstGeom>
          <a:noFill/>
          <a:extLst>
            <a:ext uri="{909E8E84-426E-40DD-AFC4-6F175D3DCCD1}">
              <a14:hiddenFill xmlns:a14="http://schemas.microsoft.com/office/drawing/2010/main">
                <a:solidFill>
                  <a:srgbClr val="FFFFFF"/>
                </a:solidFill>
              </a14:hiddenFill>
            </a:ext>
          </a:extLst>
        </p:spPr>
      </p:pic>
      <p:sp>
        <p:nvSpPr>
          <p:cNvPr id="79" name="Rectangle 78">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F8D0AA-E29C-5114-B166-041B8C69EB05}"/>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sz="3000">
                <a:solidFill>
                  <a:srgbClr val="FFFFFE"/>
                </a:solidFill>
              </a:rPr>
              <a:t>How successful are these apps?</a:t>
            </a:r>
          </a:p>
        </p:txBody>
      </p:sp>
      <p:cxnSp>
        <p:nvCxnSpPr>
          <p:cNvPr id="81" name="Straight Connector 80">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E36A5F"/>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84507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1E8DA-B4C1-C219-7CB7-A063C97694A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074193B-3562-D2B4-AC84-CB755920223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948480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F1E12-8100-E702-49D2-1578D73ED7A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F81F090-5524-4F54-4D1C-95C7E01EA57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98363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4" name="Content Placeholder 3">
            <a:extLst>
              <a:ext uri="{FF2B5EF4-FFF2-40B4-BE49-F238E27FC236}">
                <a16:creationId xmlns:a16="http://schemas.microsoft.com/office/drawing/2014/main" id="{A2304BAD-B415-2FAC-B8B5-1378549A507E}"/>
              </a:ext>
            </a:extLst>
          </p:cNvPr>
          <p:cNvPicPr>
            <a:picLocks noGrp="1" noChangeAspect="1"/>
          </p:cNvPicPr>
          <p:nvPr>
            <p:ph idx="1"/>
          </p:nvPr>
        </p:nvPicPr>
        <p:blipFill rotWithShape="1">
          <a:blip r:embed="rId3"/>
          <a:srcRect r="6224" b="-1"/>
          <a:stretch/>
        </p:blipFill>
        <p:spPr>
          <a:xfrm>
            <a:off x="20" y="10"/>
            <a:ext cx="12191675" cy="6857990"/>
          </a:xfrm>
          <a:prstGeom prst="rect">
            <a:avLst/>
          </a:prstGeom>
        </p:spPr>
      </p:pic>
      <p:sp>
        <p:nvSpPr>
          <p:cNvPr id="17" name="Rectangle 16">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387CB5-9C37-F69D-DF74-7F1D0E902330}"/>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sz="2000">
                <a:solidFill>
                  <a:srgbClr val="FFFFFE"/>
                </a:solidFill>
              </a:rPr>
              <a:t>Has there been a change in the companies grows due to the pandemic?</a:t>
            </a:r>
          </a:p>
        </p:txBody>
      </p:sp>
      <p:cxnSp>
        <p:nvCxnSpPr>
          <p:cNvPr id="19" name="Straight Connector 18">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1ADFF9"/>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61335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52B73-DAD6-3D87-4CF2-8917DC04B37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087AB37-A254-6493-2E81-7D2F679802C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5805331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3BB51-6DB3-C4C6-7A8C-602599F285E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79E6B46-EBDD-3E81-07BF-C6DD857EE22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97075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90A47-D60D-0A74-880A-D0CC1C4C0932}"/>
              </a:ext>
            </a:extLst>
          </p:cNvPr>
          <p:cNvSpPr>
            <a:spLocks noGrp="1"/>
          </p:cNvSpPr>
          <p:nvPr>
            <p:ph type="title"/>
          </p:nvPr>
        </p:nvSpPr>
        <p:spPr/>
        <p:txBody>
          <a:bodyPr/>
          <a:lstStyle/>
          <a:p>
            <a:pPr algn="ctr"/>
            <a:r>
              <a:rPr lang="en-US" b="1" i="0" dirty="0">
                <a:solidFill>
                  <a:srgbClr val="24292F"/>
                </a:solidFill>
                <a:effectLst/>
                <a:latin typeface="-apple-system"/>
              </a:rPr>
              <a:t>Conclusion</a:t>
            </a:r>
            <a:endParaRPr lang="en-US" dirty="0"/>
          </a:p>
        </p:txBody>
      </p:sp>
      <p:sp>
        <p:nvSpPr>
          <p:cNvPr id="3" name="Content Placeholder 2">
            <a:extLst>
              <a:ext uri="{FF2B5EF4-FFF2-40B4-BE49-F238E27FC236}">
                <a16:creationId xmlns:a16="http://schemas.microsoft.com/office/drawing/2014/main" id="{560EF6A3-0EEA-06D0-4B43-8562C6C93C5B}"/>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979200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7D272-7656-46AD-EC93-0064D81E0CA0}"/>
              </a:ext>
            </a:extLst>
          </p:cNvPr>
          <p:cNvSpPr>
            <a:spLocks noGrp="1"/>
          </p:cNvSpPr>
          <p:nvPr>
            <p:ph type="title"/>
          </p:nvPr>
        </p:nvSpPr>
        <p:spPr/>
        <p:txBody>
          <a:bodyPr/>
          <a:lstStyle/>
          <a:p>
            <a:r>
              <a:rPr lang="en-US" b="1" i="0" dirty="0">
                <a:solidFill>
                  <a:srgbClr val="24292F"/>
                </a:solidFill>
                <a:effectLst/>
                <a:latin typeface="-apple-system"/>
              </a:rPr>
              <a:t>Background</a:t>
            </a:r>
            <a:endParaRPr lang="en-US" dirty="0"/>
          </a:p>
        </p:txBody>
      </p:sp>
      <p:sp>
        <p:nvSpPr>
          <p:cNvPr id="3" name="Content Placeholder 2">
            <a:extLst>
              <a:ext uri="{FF2B5EF4-FFF2-40B4-BE49-F238E27FC236}">
                <a16:creationId xmlns:a16="http://schemas.microsoft.com/office/drawing/2014/main" id="{BAA9BCF5-FD47-972F-6A56-3E20473E896C}"/>
              </a:ext>
            </a:extLst>
          </p:cNvPr>
          <p:cNvSpPr>
            <a:spLocks noGrp="1"/>
          </p:cNvSpPr>
          <p:nvPr>
            <p:ph idx="1"/>
          </p:nvPr>
        </p:nvSpPr>
        <p:spPr/>
        <p:txBody>
          <a:bodyPr/>
          <a:lstStyle/>
          <a:p>
            <a:pPr marL="0" indent="0">
              <a:buNone/>
            </a:pPr>
            <a:r>
              <a:rPr lang="en-US" dirty="0"/>
              <a:t>Covid-19 pandemic affected the way people interacted with one another. Being that the pandemic forced everyone to isolate, not only by mandate, but also by fear of contracting the infection by human contact; people who were looking for courtship began accepting different ways to socialize. Many people turned to dating applications which became more commonly accepted platforms during the pandemic, where they socially connected without any fears of becoming infected.</a:t>
            </a:r>
          </a:p>
        </p:txBody>
      </p:sp>
    </p:spTree>
    <p:extLst>
      <p:ext uri="{BB962C8B-B14F-4D97-AF65-F5344CB8AC3E}">
        <p14:creationId xmlns:p14="http://schemas.microsoft.com/office/powerpoint/2010/main" val="15174538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3" name="Picture 72">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5" name="Straight Connector 74">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1026" name="Picture 2" descr="Why Difficulties in the Bible Are a Good Thing">
            <a:extLst>
              <a:ext uri="{FF2B5EF4-FFF2-40B4-BE49-F238E27FC236}">
                <a16:creationId xmlns:a16="http://schemas.microsoft.com/office/drawing/2014/main" id="{FA3B7C03-562E-6F70-D51D-1BC156DC1973}"/>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r="7112" b="-1"/>
          <a:stretch/>
        </p:blipFill>
        <p:spPr bwMode="auto">
          <a:xfrm>
            <a:off x="20" y="10"/>
            <a:ext cx="12191675" cy="6857990"/>
          </a:xfrm>
          <a:prstGeom prst="rect">
            <a:avLst/>
          </a:prstGeom>
          <a:noFill/>
          <a:extLst>
            <a:ext uri="{909E8E84-426E-40DD-AFC4-6F175D3DCCD1}">
              <a14:hiddenFill xmlns:a14="http://schemas.microsoft.com/office/drawing/2010/main">
                <a:solidFill>
                  <a:srgbClr val="FFFFFF"/>
                </a:solidFill>
              </a14:hiddenFill>
            </a:ext>
          </a:extLst>
        </p:spPr>
      </p:pic>
      <p:sp>
        <p:nvSpPr>
          <p:cNvPr id="79" name="Rectangle 78">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1613CE-97B7-0C87-8F0D-E9E8E6A93A56}"/>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sz="3000">
                <a:solidFill>
                  <a:srgbClr val="FFFFFE"/>
                </a:solidFill>
              </a:rPr>
              <a:t>Limitations and difficulties </a:t>
            </a:r>
          </a:p>
        </p:txBody>
      </p:sp>
      <p:cxnSp>
        <p:nvCxnSpPr>
          <p:cNvPr id="81" name="Straight Connector 80">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54200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igital stock market graph">
            <a:extLst>
              <a:ext uri="{FF2B5EF4-FFF2-40B4-BE49-F238E27FC236}">
                <a16:creationId xmlns:a16="http://schemas.microsoft.com/office/drawing/2014/main" id="{766709E4-C414-A223-22DD-17F7C2393903}"/>
              </a:ext>
            </a:extLst>
          </p:cNvPr>
          <p:cNvPicPr>
            <a:picLocks noChangeAspect="1"/>
          </p:cNvPicPr>
          <p:nvPr/>
        </p:nvPicPr>
        <p:blipFill rotWithShape="1">
          <a:blip r:embed="rId2">
            <a:alphaModFix amt="50000"/>
          </a:blip>
          <a:srcRect t="6761" r="-1" b="10516"/>
          <a:stretch/>
        </p:blipFill>
        <p:spPr>
          <a:xfrm>
            <a:off x="305" y="10"/>
            <a:ext cx="12191695" cy="6857990"/>
          </a:xfrm>
          <a:prstGeom prst="rect">
            <a:avLst/>
          </a:prstGeom>
        </p:spPr>
      </p:pic>
      <p:sp>
        <p:nvSpPr>
          <p:cNvPr id="11"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3"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5" name="Rectangle 14">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E342DD0F-37FA-2911-E3A4-7594DB994355}"/>
              </a:ext>
            </a:extLst>
          </p:cNvPr>
          <p:cNvSpPr>
            <a:spLocks noGrp="1"/>
          </p:cNvSpPr>
          <p:nvPr>
            <p:ph type="title"/>
          </p:nvPr>
        </p:nvSpPr>
        <p:spPr>
          <a:xfrm>
            <a:off x="1130271" y="1193800"/>
            <a:ext cx="3193050" cy="4699000"/>
          </a:xfrm>
        </p:spPr>
        <p:txBody>
          <a:bodyPr anchor="ctr">
            <a:normAutofit/>
          </a:bodyPr>
          <a:lstStyle/>
          <a:p>
            <a:r>
              <a:rPr lang="en-US" dirty="0"/>
              <a:t>Limitations and difficulties </a:t>
            </a:r>
          </a:p>
        </p:txBody>
      </p:sp>
      <p:cxnSp>
        <p:nvCxnSpPr>
          <p:cNvPr id="17" name="Straight Connector 16">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FBF0368-FAF4-9038-0075-5AE227344E4E}"/>
              </a:ext>
            </a:extLst>
          </p:cNvPr>
          <p:cNvSpPr>
            <a:spLocks noGrp="1"/>
          </p:cNvSpPr>
          <p:nvPr>
            <p:ph idx="1"/>
          </p:nvPr>
        </p:nvSpPr>
        <p:spPr>
          <a:xfrm>
            <a:off x="4976636" y="1193800"/>
            <a:ext cx="6085091" cy="4699000"/>
          </a:xfrm>
        </p:spPr>
        <p:txBody>
          <a:bodyPr anchor="ctr">
            <a:normAutofit/>
          </a:bodyPr>
          <a:lstStyle/>
          <a:p>
            <a:r>
              <a:rPr lang="en-US" dirty="0"/>
              <a:t>There was no control over the type of datasets collection of data.</a:t>
            </a:r>
          </a:p>
          <a:p>
            <a:endParaRPr lang="en-US" dirty="0"/>
          </a:p>
        </p:txBody>
      </p:sp>
      <p:sp>
        <p:nvSpPr>
          <p:cNvPr id="19"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Tree>
    <p:extLst>
      <p:ext uri="{BB962C8B-B14F-4D97-AF65-F5344CB8AC3E}">
        <p14:creationId xmlns:p14="http://schemas.microsoft.com/office/powerpoint/2010/main" val="3653526598"/>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A8581-80BF-5A7B-5B11-66084846E487}"/>
              </a:ext>
            </a:extLst>
          </p:cNvPr>
          <p:cNvSpPr>
            <a:spLocks noGrp="1"/>
          </p:cNvSpPr>
          <p:nvPr>
            <p:ph type="title"/>
          </p:nvPr>
        </p:nvSpPr>
        <p:spPr/>
        <p:txBody>
          <a:bodyPr/>
          <a:lstStyle/>
          <a:p>
            <a:pPr algn="ctr"/>
            <a:r>
              <a:rPr lang="en-US" b="1" i="0" dirty="0">
                <a:solidFill>
                  <a:srgbClr val="24292F"/>
                </a:solidFill>
                <a:effectLst/>
                <a:latin typeface="-apple-system"/>
              </a:rPr>
              <a:t>Links</a:t>
            </a:r>
            <a:endParaRPr lang="en-US" dirty="0"/>
          </a:p>
        </p:txBody>
      </p:sp>
      <p:sp>
        <p:nvSpPr>
          <p:cNvPr id="3" name="Content Placeholder 2">
            <a:extLst>
              <a:ext uri="{FF2B5EF4-FFF2-40B4-BE49-F238E27FC236}">
                <a16:creationId xmlns:a16="http://schemas.microsoft.com/office/drawing/2014/main" id="{75396D30-3662-9755-F2F6-DE0C3589E6A7}"/>
              </a:ext>
            </a:extLst>
          </p:cNvPr>
          <p:cNvSpPr>
            <a:spLocks noGrp="1"/>
          </p:cNvSpPr>
          <p:nvPr>
            <p:ph idx="1"/>
          </p:nvPr>
        </p:nvSpPr>
        <p:spPr/>
        <p:txBody>
          <a:bodyPr>
            <a:normAutofit fontScale="92500" lnSpcReduction="20000"/>
          </a:bodyPr>
          <a:lstStyle/>
          <a:p>
            <a:pPr marL="0" indent="0">
              <a:buNone/>
            </a:pPr>
            <a:r>
              <a:rPr lang="en-US" dirty="0"/>
              <a:t>Datasets</a:t>
            </a:r>
          </a:p>
          <a:p>
            <a:r>
              <a:rPr lang="en-US" dirty="0" err="1">
                <a:hlinkClick r:id="rId2"/>
              </a:rPr>
              <a:t>OkCupid</a:t>
            </a:r>
            <a:r>
              <a:rPr lang="en-US" dirty="0">
                <a:hlinkClick r:id="rId2"/>
              </a:rPr>
              <a:t> Profiles | Kaggle</a:t>
            </a:r>
            <a:endParaRPr lang="en-US" dirty="0"/>
          </a:p>
          <a:p>
            <a:r>
              <a:rPr lang="en-US" dirty="0">
                <a:hlinkClick r:id="rId3"/>
              </a:rPr>
              <a:t>Tinder Dating App - Google Play Store Review | Kaggle</a:t>
            </a:r>
            <a:endParaRPr lang="en-US" dirty="0"/>
          </a:p>
          <a:p>
            <a:r>
              <a:rPr lang="en-US" dirty="0">
                <a:hlinkClick r:id="rId4"/>
              </a:rPr>
              <a:t>Hinge Dating App - Google Play Store Review | Kaggle</a:t>
            </a:r>
            <a:endParaRPr lang="en-US" dirty="0"/>
          </a:p>
          <a:p>
            <a:r>
              <a:rPr lang="en-US" dirty="0" err="1">
                <a:hlinkClick r:id="rId5"/>
              </a:rPr>
              <a:t>OkCupid</a:t>
            </a:r>
            <a:r>
              <a:rPr lang="en-US" dirty="0">
                <a:hlinkClick r:id="rId5"/>
              </a:rPr>
              <a:t> Dating App - Google Play Store Reviews | Kaggle</a:t>
            </a:r>
            <a:endParaRPr lang="en-US" dirty="0"/>
          </a:p>
          <a:p>
            <a:r>
              <a:rPr lang="en-US" dirty="0">
                <a:hlinkClick r:id="rId6"/>
              </a:rPr>
              <a:t>Tinder Millennial Match Rate | Kaggle</a:t>
            </a:r>
            <a:endParaRPr lang="en-US" dirty="0"/>
          </a:p>
          <a:p>
            <a:pPr marL="0" indent="0">
              <a:buNone/>
            </a:pPr>
            <a:r>
              <a:rPr lang="en-US" dirty="0"/>
              <a:t>API</a:t>
            </a:r>
          </a:p>
          <a:p>
            <a:r>
              <a:rPr lang="en-US" dirty="0">
                <a:hlinkClick r:id="rId7"/>
              </a:rPr>
              <a:t>Free Stock APIs in JSON &amp; Excel | Alpha Vantage</a:t>
            </a:r>
            <a:endParaRPr lang="en-US" dirty="0"/>
          </a:p>
        </p:txBody>
      </p:sp>
    </p:spTree>
    <p:extLst>
      <p:ext uri="{BB962C8B-B14F-4D97-AF65-F5344CB8AC3E}">
        <p14:creationId xmlns:p14="http://schemas.microsoft.com/office/powerpoint/2010/main" val="34048123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3" name="Picture 72">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5" name="Straight Connector 74">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79" name="Rectangle 78">
            <a:extLst>
              <a:ext uri="{FF2B5EF4-FFF2-40B4-BE49-F238E27FC236}">
                <a16:creationId xmlns:a16="http://schemas.microsoft.com/office/drawing/2014/main" id="{2FA7AD0A-1871-4DF8-9235-F49D0513B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36B04CFB-FAE5-47DD-9B3E-4E9BA7A89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9CC38282-FF6D-57E4-084F-F88E9688C409}"/>
              </a:ext>
            </a:extLst>
          </p:cNvPr>
          <p:cNvSpPr>
            <a:spLocks noGrp="1"/>
          </p:cNvSpPr>
          <p:nvPr>
            <p:ph type="title"/>
          </p:nvPr>
        </p:nvSpPr>
        <p:spPr>
          <a:xfrm>
            <a:off x="659301" y="1474969"/>
            <a:ext cx="2823919" cy="1868760"/>
          </a:xfrm>
        </p:spPr>
        <p:txBody>
          <a:bodyPr vert="horz" lIns="91440" tIns="45720" rIns="91440" bIns="0" rtlCol="0" anchor="b">
            <a:normAutofit/>
          </a:bodyPr>
          <a:lstStyle/>
          <a:p>
            <a:r>
              <a:rPr lang="en-US" sz="3600"/>
              <a:t>Questions and comments</a:t>
            </a:r>
          </a:p>
        </p:txBody>
      </p:sp>
      <p:cxnSp>
        <p:nvCxnSpPr>
          <p:cNvPr id="83" name="Straight Connector 82">
            <a:extLst>
              <a:ext uri="{FF2B5EF4-FFF2-40B4-BE49-F238E27FC236}">
                <a16:creationId xmlns:a16="http://schemas.microsoft.com/office/drawing/2014/main" id="{EE68D41B-9286-479F-9AB7-678C8E348D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85" name="Group 84">
            <a:extLst>
              <a:ext uri="{FF2B5EF4-FFF2-40B4-BE49-F238E27FC236}">
                <a16:creationId xmlns:a16="http://schemas.microsoft.com/office/drawing/2014/main" id="{E8ACF89C-CFC3-4D68-B3C4-2BEFB7BBE5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86" name="Rectangle 85">
              <a:extLst>
                <a:ext uri="{FF2B5EF4-FFF2-40B4-BE49-F238E27FC236}">
                  <a16:creationId xmlns:a16="http://schemas.microsoft.com/office/drawing/2014/main" id="{3B770B7D-3C5C-4682-8DF0-20783592F3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A6893E11-7EC1-4EB6-A2A8-0B693F8FE5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9" name="Rectangle 88">
            <a:extLst>
              <a:ext uri="{FF2B5EF4-FFF2-40B4-BE49-F238E27FC236}">
                <a16:creationId xmlns:a16="http://schemas.microsoft.com/office/drawing/2014/main" id="{622F7FD7-8884-4FD5-95AB-0B5C6033A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5487" y="977965"/>
            <a:ext cx="6615582"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Ask Questions to Improve Your Leadership">
            <a:extLst>
              <a:ext uri="{FF2B5EF4-FFF2-40B4-BE49-F238E27FC236}">
                <a16:creationId xmlns:a16="http://schemas.microsoft.com/office/drawing/2014/main" id="{B160B795-07D6-E916-29E6-84B3AC4CD0AC}"/>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5182385" y="1116345"/>
            <a:ext cx="5154896" cy="3866172"/>
          </a:xfrm>
          <a:prstGeom prst="rect">
            <a:avLst/>
          </a:prstGeom>
          <a:noFill/>
          <a:extLst>
            <a:ext uri="{909E8E84-426E-40DD-AFC4-6F175D3DCCD1}">
              <a14:hiddenFill xmlns:a14="http://schemas.microsoft.com/office/drawing/2010/main">
                <a:solidFill>
                  <a:srgbClr val="FFFFFF"/>
                </a:solidFill>
              </a14:hiddenFill>
            </a:ext>
          </a:extLst>
        </p:spPr>
      </p:pic>
      <p:pic>
        <p:nvPicPr>
          <p:cNvPr id="91" name="Picture 90">
            <a:extLst>
              <a:ext uri="{FF2B5EF4-FFF2-40B4-BE49-F238E27FC236}">
                <a16:creationId xmlns:a16="http://schemas.microsoft.com/office/drawing/2014/main" id="{16EFE474-4FE0-4E8F-8F09-5ED2C9E76A8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93" name="Straight Connector 92">
            <a:extLst>
              <a:ext uri="{FF2B5EF4-FFF2-40B4-BE49-F238E27FC236}">
                <a16:creationId xmlns:a16="http://schemas.microsoft.com/office/drawing/2014/main" id="{CF8B8C81-54DC-4AF5-B682-3A2C70A6B5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331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8C59A-756C-39C0-3F3D-E4D08445356E}"/>
              </a:ext>
            </a:extLst>
          </p:cNvPr>
          <p:cNvSpPr>
            <a:spLocks noGrp="1"/>
          </p:cNvSpPr>
          <p:nvPr>
            <p:ph type="title"/>
          </p:nvPr>
        </p:nvSpPr>
        <p:spPr/>
        <p:txBody>
          <a:bodyPr/>
          <a:lstStyle/>
          <a:p>
            <a:r>
              <a:rPr lang="en-US" dirty="0"/>
              <a:t>Thesis</a:t>
            </a:r>
          </a:p>
        </p:txBody>
      </p:sp>
      <p:sp>
        <p:nvSpPr>
          <p:cNvPr id="3" name="Content Placeholder 2">
            <a:extLst>
              <a:ext uri="{FF2B5EF4-FFF2-40B4-BE49-F238E27FC236}">
                <a16:creationId xmlns:a16="http://schemas.microsoft.com/office/drawing/2014/main" id="{8F88198C-C1C2-1770-9F79-9C2816F30832}"/>
              </a:ext>
            </a:extLst>
          </p:cNvPr>
          <p:cNvSpPr>
            <a:spLocks noGrp="1"/>
          </p:cNvSpPr>
          <p:nvPr>
            <p:ph idx="1"/>
          </p:nvPr>
        </p:nvSpPr>
        <p:spPr/>
        <p:txBody>
          <a:bodyPr/>
          <a:lstStyle/>
          <a:p>
            <a:r>
              <a:rPr lang="en-US" b="0" i="0" dirty="0">
                <a:solidFill>
                  <a:srgbClr val="24292F"/>
                </a:solidFill>
                <a:effectLst/>
                <a:latin typeface="-apple-system"/>
              </a:rPr>
              <a:t>Our project will analyze the dating pool within the dating application </a:t>
            </a:r>
            <a:r>
              <a:rPr lang="en-US" b="0" i="0" dirty="0" err="1">
                <a:solidFill>
                  <a:srgbClr val="24292F"/>
                </a:solidFill>
                <a:effectLst/>
                <a:latin typeface="-apple-system"/>
              </a:rPr>
              <a:t>OkCupid</a:t>
            </a:r>
            <a:r>
              <a:rPr lang="en-US" b="0" i="0" dirty="0">
                <a:solidFill>
                  <a:srgbClr val="24292F"/>
                </a:solidFill>
                <a:effectLst/>
                <a:latin typeface="-apple-system"/>
              </a:rPr>
              <a:t>. </a:t>
            </a:r>
          </a:p>
          <a:p>
            <a:r>
              <a:rPr lang="en-US" b="0" i="0" dirty="0">
                <a:solidFill>
                  <a:srgbClr val="24292F"/>
                </a:solidFill>
                <a:effectLst/>
                <a:latin typeface="-apple-system"/>
              </a:rPr>
              <a:t>We will provide a summary of demographic data, including, g</a:t>
            </a:r>
            <a:r>
              <a:rPr lang="en-US" dirty="0">
                <a:solidFill>
                  <a:srgbClr val="24292F"/>
                </a:solidFill>
                <a:latin typeface="-apple-system"/>
              </a:rPr>
              <a:t>ender</a:t>
            </a:r>
            <a:r>
              <a:rPr lang="en-US" b="0" i="0" dirty="0">
                <a:solidFill>
                  <a:srgbClr val="24292F"/>
                </a:solidFill>
                <a:effectLst/>
                <a:latin typeface="-apple-system"/>
              </a:rPr>
              <a:t>, sexual orientation, zodiac sign and economic characteristics. </a:t>
            </a:r>
          </a:p>
          <a:p>
            <a:r>
              <a:rPr lang="en-US" dirty="0">
                <a:solidFill>
                  <a:srgbClr val="24292F"/>
                </a:solidFill>
                <a:latin typeface="-apple-system"/>
              </a:rPr>
              <a:t>In addition, w</a:t>
            </a:r>
            <a:r>
              <a:rPr lang="en-US" b="0" i="0" dirty="0">
                <a:solidFill>
                  <a:srgbClr val="24292F"/>
                </a:solidFill>
                <a:effectLst/>
                <a:latin typeface="-apple-system"/>
              </a:rPr>
              <a:t>e will be comparing the ratings and “success” rates of the apps to determine their efficiency. </a:t>
            </a:r>
          </a:p>
          <a:p>
            <a:r>
              <a:rPr lang="en-US" dirty="0">
                <a:solidFill>
                  <a:srgbClr val="24292F"/>
                </a:solidFill>
                <a:latin typeface="-apple-system"/>
              </a:rPr>
              <a:t>Lastly, we will be comparing the stock value of Match Group Inc (MTCH) and Bumble (BMBL) from 2019 – 2022.</a:t>
            </a:r>
            <a:endParaRPr lang="en-US" dirty="0"/>
          </a:p>
        </p:txBody>
      </p:sp>
    </p:spTree>
    <p:extLst>
      <p:ext uri="{BB962C8B-B14F-4D97-AF65-F5344CB8AC3E}">
        <p14:creationId xmlns:p14="http://schemas.microsoft.com/office/powerpoint/2010/main" val="2520464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4" name="Content Placeholder 3">
            <a:extLst>
              <a:ext uri="{FF2B5EF4-FFF2-40B4-BE49-F238E27FC236}">
                <a16:creationId xmlns:a16="http://schemas.microsoft.com/office/drawing/2014/main" id="{0636BDC2-4EEF-8D51-D8DE-33B781CD87AE}"/>
              </a:ext>
            </a:extLst>
          </p:cNvPr>
          <p:cNvPicPr>
            <a:picLocks noGrp="1" noChangeAspect="1"/>
          </p:cNvPicPr>
          <p:nvPr>
            <p:ph idx="1"/>
          </p:nvPr>
        </p:nvPicPr>
        <p:blipFill rotWithShape="1">
          <a:blip r:embed="rId3"/>
          <a:srcRect t="9953" r="-1" b="15045"/>
          <a:stretch/>
        </p:blipFill>
        <p:spPr>
          <a:xfrm>
            <a:off x="20" y="10"/>
            <a:ext cx="12191675" cy="6857990"/>
          </a:xfrm>
          <a:prstGeom prst="rect">
            <a:avLst/>
          </a:prstGeom>
        </p:spPr>
      </p:pic>
      <p:sp>
        <p:nvSpPr>
          <p:cNvPr id="17" name="Rectangle 16">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F24D85-6888-9A6D-8263-BA23C940D4FA}"/>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sz="3000">
                <a:solidFill>
                  <a:srgbClr val="FFFFFE"/>
                </a:solidFill>
              </a:rPr>
              <a:t>What does the online dating pool look like?</a:t>
            </a:r>
          </a:p>
        </p:txBody>
      </p:sp>
      <p:cxnSp>
        <p:nvCxnSpPr>
          <p:cNvPr id="19" name="Straight Connector 18">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E9F01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74662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E383-EC7B-660A-CCA1-E7A85865456F}"/>
              </a:ext>
            </a:extLst>
          </p:cNvPr>
          <p:cNvSpPr>
            <a:spLocks noGrp="1"/>
          </p:cNvSpPr>
          <p:nvPr>
            <p:ph type="title"/>
          </p:nvPr>
        </p:nvSpPr>
        <p:spPr>
          <a:xfrm>
            <a:off x="1295402" y="916818"/>
            <a:ext cx="9601196" cy="1303867"/>
          </a:xfrm>
        </p:spPr>
        <p:txBody>
          <a:bodyPr/>
          <a:lstStyle/>
          <a:p>
            <a:r>
              <a:rPr lang="en-US" b="0" i="0" dirty="0">
                <a:solidFill>
                  <a:srgbClr val="24292F"/>
                </a:solidFill>
                <a:effectLst/>
                <a:latin typeface="-apple-system"/>
              </a:rPr>
              <a:t>Gender</a:t>
            </a:r>
          </a:p>
        </p:txBody>
      </p:sp>
      <p:pic>
        <p:nvPicPr>
          <p:cNvPr id="2050" name="Picture 2">
            <a:extLst>
              <a:ext uri="{FF2B5EF4-FFF2-40B4-BE49-F238E27FC236}">
                <a16:creationId xmlns:a16="http://schemas.microsoft.com/office/drawing/2014/main" id="{98289A09-B504-7F2E-D9EC-30768A666EE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961" b="9582"/>
          <a:stretch/>
        </p:blipFill>
        <p:spPr bwMode="auto">
          <a:xfrm>
            <a:off x="4038600" y="2014330"/>
            <a:ext cx="4114800" cy="355752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65B9974-68CB-855F-F9EB-B1D378A2E156}"/>
              </a:ext>
            </a:extLst>
          </p:cNvPr>
          <p:cNvSpPr txBox="1"/>
          <p:nvPr/>
        </p:nvSpPr>
        <p:spPr>
          <a:xfrm>
            <a:off x="2968487" y="5581151"/>
            <a:ext cx="6234389" cy="369332"/>
          </a:xfrm>
          <a:prstGeom prst="rect">
            <a:avLst/>
          </a:prstGeom>
          <a:noFill/>
        </p:spPr>
        <p:txBody>
          <a:bodyPr wrap="square" rtlCol="0">
            <a:spAutoFit/>
          </a:bodyPr>
          <a:lstStyle/>
          <a:p>
            <a:r>
              <a:rPr lang="en-US" b="1" dirty="0"/>
              <a:t>Out of </a:t>
            </a:r>
            <a:r>
              <a:rPr lang="en-US" b="1" dirty="0" err="1"/>
              <a:t>OkCupid's</a:t>
            </a:r>
            <a:r>
              <a:rPr lang="en-US" b="1" dirty="0"/>
              <a:t> most recent data of 59,946 total users</a:t>
            </a:r>
            <a:endParaRPr lang="en-US" dirty="0"/>
          </a:p>
        </p:txBody>
      </p:sp>
    </p:spTree>
    <p:extLst>
      <p:ext uri="{BB962C8B-B14F-4D97-AF65-F5344CB8AC3E}">
        <p14:creationId xmlns:p14="http://schemas.microsoft.com/office/powerpoint/2010/main" val="2232063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DF428-37AD-32EC-CE53-0B30B72BDF08}"/>
              </a:ext>
            </a:extLst>
          </p:cNvPr>
          <p:cNvSpPr>
            <a:spLocks noGrp="1"/>
          </p:cNvSpPr>
          <p:nvPr>
            <p:ph type="title"/>
          </p:nvPr>
        </p:nvSpPr>
        <p:spPr/>
        <p:txBody>
          <a:bodyPr/>
          <a:lstStyle/>
          <a:p>
            <a:r>
              <a:rPr lang="en-US" dirty="0"/>
              <a:t>Sexual Orientation</a:t>
            </a:r>
          </a:p>
        </p:txBody>
      </p:sp>
      <p:pic>
        <p:nvPicPr>
          <p:cNvPr id="4" name="Content Placeholder 3">
            <a:extLst>
              <a:ext uri="{FF2B5EF4-FFF2-40B4-BE49-F238E27FC236}">
                <a16:creationId xmlns:a16="http://schemas.microsoft.com/office/drawing/2014/main" id="{B88D63A6-92DA-F6AA-12E2-B70F37AD987F}"/>
              </a:ext>
            </a:extLst>
          </p:cNvPr>
          <p:cNvPicPr>
            <a:picLocks noGrp="1" noChangeAspect="1"/>
          </p:cNvPicPr>
          <p:nvPr>
            <p:ph idx="1"/>
          </p:nvPr>
        </p:nvPicPr>
        <p:blipFill rotWithShape="1">
          <a:blip r:embed="rId2"/>
          <a:srcRect t="5534" b="14305"/>
          <a:stretch/>
        </p:blipFill>
        <p:spPr>
          <a:xfrm>
            <a:off x="4280577" y="2026806"/>
            <a:ext cx="3630845" cy="3326297"/>
          </a:xfrm>
          <a:prstGeom prst="rect">
            <a:avLst/>
          </a:prstGeom>
        </p:spPr>
      </p:pic>
      <p:sp>
        <p:nvSpPr>
          <p:cNvPr id="3" name="TextBox 2">
            <a:extLst>
              <a:ext uri="{FF2B5EF4-FFF2-40B4-BE49-F238E27FC236}">
                <a16:creationId xmlns:a16="http://schemas.microsoft.com/office/drawing/2014/main" id="{BC224E4A-9F7B-C672-09A6-7CE1BEC82F05}"/>
              </a:ext>
            </a:extLst>
          </p:cNvPr>
          <p:cNvSpPr txBox="1"/>
          <p:nvPr/>
        </p:nvSpPr>
        <p:spPr>
          <a:xfrm>
            <a:off x="2989124" y="5526155"/>
            <a:ext cx="6213752" cy="369332"/>
          </a:xfrm>
          <a:prstGeom prst="rect">
            <a:avLst/>
          </a:prstGeom>
          <a:noFill/>
        </p:spPr>
        <p:txBody>
          <a:bodyPr wrap="none" rtlCol="0">
            <a:spAutoFit/>
          </a:bodyPr>
          <a:lstStyle/>
          <a:p>
            <a:r>
              <a:rPr lang="en-US" b="1" dirty="0"/>
              <a:t>Out of </a:t>
            </a:r>
            <a:r>
              <a:rPr lang="en-US" b="1" dirty="0" err="1"/>
              <a:t>OkCupid's</a:t>
            </a:r>
            <a:r>
              <a:rPr lang="en-US" b="1" dirty="0"/>
              <a:t> most recent data of 59,946 total users</a:t>
            </a:r>
            <a:endParaRPr lang="en-US" dirty="0"/>
          </a:p>
        </p:txBody>
      </p:sp>
    </p:spTree>
    <p:extLst>
      <p:ext uri="{BB962C8B-B14F-4D97-AF65-F5344CB8AC3E}">
        <p14:creationId xmlns:p14="http://schemas.microsoft.com/office/powerpoint/2010/main" val="3012843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256AB-57DF-440C-6C90-6C4147C51B96}"/>
              </a:ext>
            </a:extLst>
          </p:cNvPr>
          <p:cNvSpPr>
            <a:spLocks noGrp="1"/>
          </p:cNvSpPr>
          <p:nvPr>
            <p:ph type="title"/>
          </p:nvPr>
        </p:nvSpPr>
        <p:spPr/>
        <p:txBody>
          <a:bodyPr/>
          <a:lstStyle/>
          <a:p>
            <a:r>
              <a:rPr lang="en-US" dirty="0"/>
              <a:t>Age</a:t>
            </a:r>
          </a:p>
        </p:txBody>
      </p:sp>
      <p:pic>
        <p:nvPicPr>
          <p:cNvPr id="3074" name="Picture 2" descr="alt text">
            <a:extLst>
              <a:ext uri="{FF2B5EF4-FFF2-40B4-BE49-F238E27FC236}">
                <a16:creationId xmlns:a16="http://schemas.microsoft.com/office/drawing/2014/main" id="{27F9508A-FF3E-E521-71A8-25139E58386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221301" y="1975016"/>
            <a:ext cx="5749397" cy="34496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A7926DF-D646-3CF1-FCCB-F36F3E31129C}"/>
              </a:ext>
            </a:extLst>
          </p:cNvPr>
          <p:cNvSpPr txBox="1"/>
          <p:nvPr/>
        </p:nvSpPr>
        <p:spPr>
          <a:xfrm>
            <a:off x="2989123" y="5545916"/>
            <a:ext cx="6213752" cy="369332"/>
          </a:xfrm>
          <a:prstGeom prst="rect">
            <a:avLst/>
          </a:prstGeom>
          <a:noFill/>
        </p:spPr>
        <p:txBody>
          <a:bodyPr wrap="none" rtlCol="0">
            <a:spAutoFit/>
          </a:bodyPr>
          <a:lstStyle/>
          <a:p>
            <a:r>
              <a:rPr lang="en-US" b="1" dirty="0"/>
              <a:t>Out of </a:t>
            </a:r>
            <a:r>
              <a:rPr lang="en-US" b="1" dirty="0" err="1"/>
              <a:t>OkCupid's</a:t>
            </a:r>
            <a:r>
              <a:rPr lang="en-US" b="1" dirty="0"/>
              <a:t> most recent data of 59,946 total users</a:t>
            </a:r>
            <a:endParaRPr lang="en-US" dirty="0"/>
          </a:p>
        </p:txBody>
      </p:sp>
    </p:spTree>
    <p:extLst>
      <p:ext uri="{BB962C8B-B14F-4D97-AF65-F5344CB8AC3E}">
        <p14:creationId xmlns:p14="http://schemas.microsoft.com/office/powerpoint/2010/main" val="654706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9AFDD-D3BA-6EE6-CAB3-A969D0C9BFBE}"/>
              </a:ext>
            </a:extLst>
          </p:cNvPr>
          <p:cNvSpPr>
            <a:spLocks noGrp="1"/>
          </p:cNvSpPr>
          <p:nvPr>
            <p:ph type="title"/>
          </p:nvPr>
        </p:nvSpPr>
        <p:spPr/>
        <p:txBody>
          <a:bodyPr/>
          <a:lstStyle/>
          <a:p>
            <a:r>
              <a:rPr lang="en-US" dirty="0"/>
              <a:t>Zodiac Sign</a:t>
            </a:r>
          </a:p>
        </p:txBody>
      </p:sp>
      <p:pic>
        <p:nvPicPr>
          <p:cNvPr id="4" name="Content Placeholder 3">
            <a:extLst>
              <a:ext uri="{FF2B5EF4-FFF2-40B4-BE49-F238E27FC236}">
                <a16:creationId xmlns:a16="http://schemas.microsoft.com/office/drawing/2014/main" id="{B3DD1867-0FC2-3867-500A-8A4DC97937DC}"/>
              </a:ext>
            </a:extLst>
          </p:cNvPr>
          <p:cNvPicPr>
            <a:picLocks noGrp="1" noChangeAspect="1"/>
          </p:cNvPicPr>
          <p:nvPr>
            <p:ph idx="1"/>
          </p:nvPr>
        </p:nvPicPr>
        <p:blipFill>
          <a:blip r:embed="rId2"/>
          <a:stretch>
            <a:fillRect/>
          </a:stretch>
        </p:blipFill>
        <p:spPr>
          <a:xfrm>
            <a:off x="3221302" y="2047632"/>
            <a:ext cx="5749396" cy="3449638"/>
          </a:xfrm>
          <a:prstGeom prst="rect">
            <a:avLst/>
          </a:prstGeom>
        </p:spPr>
      </p:pic>
      <p:sp>
        <p:nvSpPr>
          <p:cNvPr id="3" name="TextBox 2">
            <a:extLst>
              <a:ext uri="{FF2B5EF4-FFF2-40B4-BE49-F238E27FC236}">
                <a16:creationId xmlns:a16="http://schemas.microsoft.com/office/drawing/2014/main" id="{87C9E5AD-86C2-E8B5-3D3D-368AF72F45BA}"/>
              </a:ext>
            </a:extLst>
          </p:cNvPr>
          <p:cNvSpPr txBox="1"/>
          <p:nvPr/>
        </p:nvSpPr>
        <p:spPr>
          <a:xfrm>
            <a:off x="2737676" y="5650358"/>
            <a:ext cx="6716647" cy="369332"/>
          </a:xfrm>
          <a:prstGeom prst="rect">
            <a:avLst/>
          </a:prstGeom>
          <a:noFill/>
        </p:spPr>
        <p:txBody>
          <a:bodyPr wrap="none" rtlCol="0">
            <a:spAutoFit/>
          </a:bodyPr>
          <a:lstStyle/>
          <a:p>
            <a:r>
              <a:rPr lang="en-US" b="1" dirty="0"/>
              <a:t>Out of 59,946 total users only 48,890 shared their zodiac sign</a:t>
            </a:r>
            <a:endParaRPr lang="en-US" dirty="0"/>
          </a:p>
        </p:txBody>
      </p:sp>
    </p:spTree>
    <p:extLst>
      <p:ext uri="{BB962C8B-B14F-4D97-AF65-F5344CB8AC3E}">
        <p14:creationId xmlns:p14="http://schemas.microsoft.com/office/powerpoint/2010/main" val="2174978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9C8BA-BA29-3123-D594-FADC2F0CFFC0}"/>
              </a:ext>
            </a:extLst>
          </p:cNvPr>
          <p:cNvSpPr>
            <a:spLocks noGrp="1"/>
          </p:cNvSpPr>
          <p:nvPr>
            <p:ph type="title"/>
          </p:nvPr>
        </p:nvSpPr>
        <p:spPr/>
        <p:txBody>
          <a:bodyPr/>
          <a:lstStyle/>
          <a:p>
            <a:r>
              <a:rPr lang="en-US" dirty="0">
                <a:solidFill>
                  <a:srgbClr val="24292F"/>
                </a:solidFill>
                <a:latin typeface="-apple-system"/>
              </a:rPr>
              <a:t>economic characteristics</a:t>
            </a:r>
            <a:endParaRPr lang="en-US" dirty="0"/>
          </a:p>
        </p:txBody>
      </p:sp>
      <p:pic>
        <p:nvPicPr>
          <p:cNvPr id="4098" name="Picture 2" descr="alt text">
            <a:extLst>
              <a:ext uri="{FF2B5EF4-FFF2-40B4-BE49-F238E27FC236}">
                <a16:creationId xmlns:a16="http://schemas.microsoft.com/office/drawing/2014/main" id="{FD266248-B435-DD6B-F1B5-EBAE749B912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861964" y="1992190"/>
            <a:ext cx="6468071" cy="34496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011AC24-E031-F21F-9E11-770078F9B0ED}"/>
              </a:ext>
            </a:extLst>
          </p:cNvPr>
          <p:cNvSpPr txBox="1"/>
          <p:nvPr/>
        </p:nvSpPr>
        <p:spPr>
          <a:xfrm>
            <a:off x="2251710" y="5441828"/>
            <a:ext cx="7688580" cy="923330"/>
          </a:xfrm>
          <a:prstGeom prst="rect">
            <a:avLst/>
          </a:prstGeom>
          <a:noFill/>
        </p:spPr>
        <p:txBody>
          <a:bodyPr wrap="none" rtlCol="0">
            <a:spAutoFit/>
          </a:bodyPr>
          <a:lstStyle/>
          <a:p>
            <a:r>
              <a:rPr lang="en-US" b="1" dirty="0"/>
              <a:t>Out of 35,829 male users only 8,391 responded to their income level</a:t>
            </a:r>
          </a:p>
          <a:p>
            <a:r>
              <a:rPr lang="en-US" b="1" dirty="0"/>
              <a:t>Out of 24,117 female users only 3,113 responded to their income level</a:t>
            </a:r>
          </a:p>
          <a:p>
            <a:endParaRPr lang="en-US" dirty="0"/>
          </a:p>
        </p:txBody>
      </p:sp>
    </p:spTree>
    <p:extLst>
      <p:ext uri="{BB962C8B-B14F-4D97-AF65-F5344CB8AC3E}">
        <p14:creationId xmlns:p14="http://schemas.microsoft.com/office/powerpoint/2010/main" val="157089818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194</TotalTime>
  <Words>394</Words>
  <Application>Microsoft Macintosh PowerPoint</Application>
  <PresentationFormat>Widescreen</PresentationFormat>
  <Paragraphs>40</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-apple-system</vt:lpstr>
      <vt:lpstr>Arial</vt:lpstr>
      <vt:lpstr>Gill Sans MT</vt:lpstr>
      <vt:lpstr>Gallery</vt:lpstr>
      <vt:lpstr>Exploratory Analysis of Dating Applications</vt:lpstr>
      <vt:lpstr>Background</vt:lpstr>
      <vt:lpstr>Thesis</vt:lpstr>
      <vt:lpstr>What does the online dating pool look like?</vt:lpstr>
      <vt:lpstr>Gender</vt:lpstr>
      <vt:lpstr>Sexual Orientation</vt:lpstr>
      <vt:lpstr>Age</vt:lpstr>
      <vt:lpstr>Zodiac Sign</vt:lpstr>
      <vt:lpstr>economic characteristics</vt:lpstr>
      <vt:lpstr>When comparing OkCupid, Tinder, and Hinge, which app is the best rated?</vt:lpstr>
      <vt:lpstr>(1-5) Star ratings form the Google Play Store reviews as of May 2022</vt:lpstr>
      <vt:lpstr>Comparison of all three total app reviews</vt:lpstr>
      <vt:lpstr>How successful are these apps?</vt:lpstr>
      <vt:lpstr>PowerPoint Presentation</vt:lpstr>
      <vt:lpstr>PowerPoint Presentation</vt:lpstr>
      <vt:lpstr>Has there been a change in the companies grows due to the pandemic?</vt:lpstr>
      <vt:lpstr>PowerPoint Presentation</vt:lpstr>
      <vt:lpstr>PowerPoint Presentation</vt:lpstr>
      <vt:lpstr>Conclusion</vt:lpstr>
      <vt:lpstr>Limitations and difficulties </vt:lpstr>
      <vt:lpstr>Limitations and difficulties </vt:lpstr>
      <vt:lpstr>Links</vt:lpstr>
      <vt:lpstr>Questions and comments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Analysis of Dating Applications </dc:title>
  <dc:creator>Ramiro C. Gomez</dc:creator>
  <cp:lastModifiedBy>ramiro cervantes</cp:lastModifiedBy>
  <cp:revision>9</cp:revision>
  <dcterms:created xsi:type="dcterms:W3CDTF">2022-05-20T15:20:16Z</dcterms:created>
  <dcterms:modified xsi:type="dcterms:W3CDTF">2022-05-21T05:23:20Z</dcterms:modified>
</cp:coreProperties>
</file>

<file path=docProps/thumbnail.jpeg>
</file>